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9"/>
    <p:restoredTop sz="94643"/>
  </p:normalViewPr>
  <p:slideViewPr>
    <p:cSldViewPr snapToGrid="0" snapToObjects="1" showGuides="1">
      <p:cViewPr varScale="1">
        <p:scale>
          <a:sx n="120" d="100"/>
          <a:sy n="120" d="100"/>
        </p:scale>
        <p:origin x="2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95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4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47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10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3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0BDF0-1B9E-B241-8EC9-5C27A13FE6C3}" type="datetimeFigureOut">
              <a:rPr lang="en-US" smtClean="0"/>
              <a:t>12/7/15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8CBFF-4C35-BD4F-B289-90BE84CA0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Extinction Cascades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Coextinction</a:t>
            </a:r>
            <a:r>
              <a:rPr lang="en-US" dirty="0" smtClean="0"/>
              <a:t>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Topological (TCM)</a:t>
            </a:r>
          </a:p>
          <a:p>
            <a:pPr lvl="1"/>
            <a:r>
              <a:rPr lang="en-US" dirty="0" smtClean="0"/>
              <a:t>Extinction requires loss of all partners (no true cascades)</a:t>
            </a:r>
          </a:p>
          <a:p>
            <a:pPr lvl="1"/>
            <a:r>
              <a:rPr lang="en-US" dirty="0" smtClean="0"/>
              <a:t>No interaction strength </a:t>
            </a:r>
          </a:p>
          <a:p>
            <a:pPr lvl="1"/>
            <a:r>
              <a:rPr lang="en-US" dirty="0" smtClean="0"/>
              <a:t>No consideration of interaction dependence </a:t>
            </a:r>
            <a:r>
              <a:rPr lang="en-US" i="1" dirty="0" smtClean="0"/>
              <a:t>R</a:t>
            </a:r>
          </a:p>
          <a:p>
            <a:pPr lvl="1"/>
            <a:r>
              <a:rPr lang="en-US" i="1" dirty="0" smtClean="0"/>
              <a:t>Prediction:</a:t>
            </a:r>
          </a:p>
          <a:p>
            <a:pPr lvl="2"/>
            <a:r>
              <a:rPr lang="en-US" i="1" dirty="0" err="1" smtClean="0"/>
              <a:t>Connectance</a:t>
            </a:r>
            <a:r>
              <a:rPr lang="en-US" i="1" dirty="0" smtClean="0"/>
              <a:t> imparts robustness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Stochastic (SCM; Vieira 2014)</a:t>
            </a:r>
          </a:p>
          <a:p>
            <a:pPr lvl="1"/>
            <a:r>
              <a:rPr lang="en-US" dirty="0" smtClean="0"/>
              <a:t>Relaxes assumption that </a:t>
            </a:r>
            <a:r>
              <a:rPr lang="en-US" dirty="0" err="1" smtClean="0"/>
              <a:t>coextinction</a:t>
            </a:r>
            <a:r>
              <a:rPr lang="en-US" dirty="0" smtClean="0"/>
              <a:t> requires loss of all partners (more complex cascades)</a:t>
            </a:r>
          </a:p>
          <a:p>
            <a:pPr lvl="1"/>
            <a:r>
              <a:rPr lang="en-US" dirty="0" smtClean="0"/>
              <a:t>Incorporates variation in dependence </a:t>
            </a:r>
            <a:r>
              <a:rPr lang="en-US" i="1" dirty="0" smtClean="0"/>
              <a:t>R</a:t>
            </a:r>
          </a:p>
          <a:p>
            <a:pPr lvl="1"/>
            <a:r>
              <a:rPr lang="en-US" i="1" dirty="0" smtClean="0"/>
              <a:t>Prediction:</a:t>
            </a:r>
          </a:p>
          <a:p>
            <a:pPr lvl="2"/>
            <a:r>
              <a:rPr lang="en-US" i="1" dirty="0" err="1" smtClean="0"/>
              <a:t>Connectance</a:t>
            </a:r>
            <a:r>
              <a:rPr lang="en-US" i="1" dirty="0" smtClean="0"/>
              <a:t> promotes cascades</a:t>
            </a:r>
          </a:p>
        </p:txBody>
      </p:sp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Dependence (R)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Degree to which a species depends on the other level in the network</a:t>
            </a:r>
          </a:p>
          <a:p>
            <a:pPr lvl="1"/>
            <a:r>
              <a:rPr lang="en-US" dirty="0" smtClean="0"/>
              <a:t>Self-pollination</a:t>
            </a:r>
          </a:p>
          <a:p>
            <a:pPr lvl="1"/>
            <a:r>
              <a:rPr lang="en-US" dirty="0" smtClean="0"/>
              <a:t>Insect consumption of nectar-feeding birds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5"/>
            <a:ext cx="5181600" cy="3543545"/>
          </a:xfrm>
        </p:spPr>
      </p:pic>
    </p:spTree>
    <p:extLst>
      <p:ext uri="{BB962C8B-B14F-4D97-AF65-F5344CB8AC3E}">
        <p14:creationId xmlns:p14="http://schemas.microsoft.com/office/powerpoint/2010/main" val="1660651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Vieira and Almeida-</a:t>
            </a:r>
            <a:r>
              <a:rPr lang="en-US" dirty="0" err="1" smtClean="0"/>
              <a:t>Neto’s</a:t>
            </a:r>
            <a:r>
              <a:rPr lang="en-US" dirty="0" smtClean="0"/>
              <a:t>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Pick a random R for each level, assign it to all species at that level</a:t>
            </a:r>
          </a:p>
          <a:p>
            <a:r>
              <a:rPr lang="en-US" dirty="0" smtClean="0"/>
              <a:t>Pick a species at random, remove it</a:t>
            </a:r>
          </a:p>
          <a:p>
            <a:r>
              <a:rPr lang="en-US" dirty="0" smtClean="0"/>
              <a:t>Subsequent species’ probability of extinction is product of interaction strength and dependence</a:t>
            </a:r>
          </a:p>
          <a:p>
            <a:r>
              <a:rPr lang="en-US" dirty="0" smtClean="0"/>
              <a:t>27 empirical networks (pollination and seed dispersal)</a:t>
            </a:r>
          </a:p>
          <a:p>
            <a:r>
              <a:rPr lang="en-US" dirty="0" smtClean="0"/>
              <a:t>Measure extinction cascade likelihood and severity</a:t>
            </a:r>
          </a:p>
          <a:p>
            <a:pPr lvl="2"/>
            <a:r>
              <a:rPr lang="en-US" dirty="0" smtClean="0"/>
              <a:t>degree = number of extinction episodes across both tropic levels</a:t>
            </a:r>
          </a:p>
        </p:txBody>
      </p:sp>
    </p:spTree>
    <p:extLst>
      <p:ext uri="{BB962C8B-B14F-4D97-AF65-F5344CB8AC3E}">
        <p14:creationId xmlns:p14="http://schemas.microsoft.com/office/powerpoint/2010/main" val="1569115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352" y="1892050"/>
            <a:ext cx="1851837" cy="153695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Vieira and Almeida-</a:t>
            </a:r>
            <a:r>
              <a:rPr lang="en-US" dirty="0" err="1" smtClean="0"/>
              <a:t>Neto</a:t>
            </a:r>
            <a:r>
              <a:rPr lang="en-US" dirty="0" smtClean="0"/>
              <a:t> 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1000" y="1690688"/>
            <a:ext cx="2230314" cy="50610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417" y="1578015"/>
            <a:ext cx="3466066" cy="1762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9100" y="3718146"/>
            <a:ext cx="3314700" cy="2717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352" y="3630362"/>
            <a:ext cx="1817992" cy="142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65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Incorporate variable R values within network</a:t>
            </a:r>
          </a:p>
          <a:p>
            <a:r>
              <a:rPr lang="en-US" dirty="0" smtClean="0"/>
              <a:t>Select R as a function of some other trait (e.g. strength, degree)</a:t>
            </a:r>
          </a:p>
          <a:p>
            <a:r>
              <a:rPr lang="en-US" dirty="0" smtClean="0"/>
              <a:t>Assess differences in species’ traits and network traits along cascade</a:t>
            </a:r>
          </a:p>
          <a:p>
            <a:r>
              <a:rPr lang="en-US" dirty="0" smtClean="0"/>
              <a:t>Allow more variation in network traits by using simulated networks</a:t>
            </a:r>
          </a:p>
        </p:txBody>
      </p:sp>
    </p:spTree>
    <p:extLst>
      <p:ext uri="{BB962C8B-B14F-4D97-AF65-F5344CB8AC3E}">
        <p14:creationId xmlns:p14="http://schemas.microsoft.com/office/powerpoint/2010/main" val="40673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Draw R from different distributions</a:t>
            </a:r>
          </a:p>
          <a:p>
            <a:r>
              <a:rPr lang="en-US" dirty="0" smtClean="0"/>
              <a:t>Not a strong difference in number </a:t>
            </a:r>
            <a:r>
              <a:rPr lang="en-US" smtClean="0"/>
              <a:t>or degree of extinctions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700217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219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Extinction Cascades</vt:lpstr>
      <vt:lpstr>Coextinction Models</vt:lpstr>
      <vt:lpstr>Dependence (R)</vt:lpstr>
      <vt:lpstr>Vieira and Almeida-Neto’s approach</vt:lpstr>
      <vt:lpstr>Vieira and Almeida-Neto Results</vt:lpstr>
      <vt:lpstr>Our Approach</vt:lpstr>
      <vt:lpstr>Our progress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Extinction Cascades</dc:title>
  <dc:creator>Microsoft Office User</dc:creator>
  <cp:lastModifiedBy>Microsoft Office User</cp:lastModifiedBy>
  <cp:revision>10</cp:revision>
  <dcterms:created xsi:type="dcterms:W3CDTF">2015-12-07T12:47:58Z</dcterms:created>
  <dcterms:modified xsi:type="dcterms:W3CDTF">2015-12-07T13:35:32Z</dcterms:modified>
</cp:coreProperties>
</file>

<file path=docProps/thumbnail.jpeg>
</file>